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58" r:id="rId4"/>
    <p:sldId id="257" r:id="rId5"/>
    <p:sldId id="264" r:id="rId6"/>
    <p:sldId id="265" r:id="rId7"/>
    <p:sldId id="260" r:id="rId8"/>
    <p:sldId id="261" r:id="rId9"/>
    <p:sldId id="262" r:id="rId10"/>
    <p:sldId id="266" r:id="rId11"/>
  </p:sldIdLst>
  <p:sldSz cx="11430000" cy="60007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62A2"/>
    <a:srgbClr val="0068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6" autoAdjust="0"/>
    <p:restoredTop sz="94660"/>
  </p:normalViewPr>
  <p:slideViewPr>
    <p:cSldViewPr snapToGrid="0">
      <p:cViewPr varScale="1">
        <p:scale>
          <a:sx n="94" d="100"/>
          <a:sy n="94" d="100"/>
        </p:scale>
        <p:origin x="86" y="7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8750" y="982068"/>
            <a:ext cx="8572500" cy="2089150"/>
          </a:xfrm>
        </p:spPr>
        <p:txBody>
          <a:bodyPr anchor="b"/>
          <a:lstStyle>
            <a:lvl1pPr algn="ctr">
              <a:defRPr sz="525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750" y="3151783"/>
            <a:ext cx="8572500" cy="1448792"/>
          </a:xfrm>
        </p:spPr>
        <p:txBody>
          <a:bodyPr/>
          <a:lstStyle>
            <a:lvl1pPr marL="0" indent="0" algn="ctr">
              <a:buNone/>
              <a:defRPr sz="2100"/>
            </a:lvl1pPr>
            <a:lvl2pPr marL="400050" indent="0" algn="ctr">
              <a:buNone/>
              <a:defRPr sz="1750"/>
            </a:lvl2pPr>
            <a:lvl3pPr marL="800100" indent="0" algn="ctr">
              <a:buNone/>
              <a:defRPr sz="1575"/>
            </a:lvl3pPr>
            <a:lvl4pPr marL="1200150" indent="0" algn="ctr">
              <a:buNone/>
              <a:defRPr sz="1400"/>
            </a:lvl4pPr>
            <a:lvl5pPr marL="1600200" indent="0" algn="ctr">
              <a:buNone/>
              <a:defRPr sz="1400"/>
            </a:lvl5pPr>
            <a:lvl6pPr marL="2000250" indent="0" algn="ctr">
              <a:buNone/>
              <a:defRPr sz="1400"/>
            </a:lvl6pPr>
            <a:lvl7pPr marL="2400300" indent="0" algn="ctr">
              <a:buNone/>
              <a:defRPr sz="1400"/>
            </a:lvl7pPr>
            <a:lvl8pPr marL="2800350" indent="0" algn="ctr">
              <a:buNone/>
              <a:defRPr sz="1400"/>
            </a:lvl8pPr>
            <a:lvl9pPr marL="3200400" indent="0" algn="ctr">
              <a:buNone/>
              <a:defRPr sz="14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7A12-0DFF-40FF-818A-6476BAE99DC9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FF5D7-FF3C-42A0-86ED-780FF3DF26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2585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7A12-0DFF-40FF-818A-6476BAE99DC9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FF5D7-FF3C-42A0-86ED-780FF3DF26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7879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79594" y="319485"/>
            <a:ext cx="2464594" cy="508535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85813" y="319485"/>
            <a:ext cx="7250906" cy="508535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7A12-0DFF-40FF-818A-6476BAE99DC9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FF5D7-FF3C-42A0-86ED-780FF3DF26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7124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7A12-0DFF-40FF-818A-6476BAE99DC9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FF5D7-FF3C-42A0-86ED-780FF3DF26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2796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859" y="1496021"/>
            <a:ext cx="9858375" cy="2496145"/>
          </a:xfrm>
        </p:spPr>
        <p:txBody>
          <a:bodyPr anchor="b"/>
          <a:lstStyle>
            <a:lvl1pPr>
              <a:defRPr sz="525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859" y="4015780"/>
            <a:ext cx="9858375" cy="1312664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00050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2pPr>
            <a:lvl3pPr marL="800100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3pPr>
            <a:lvl4pPr marL="120015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600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00025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4003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80035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7A12-0DFF-40FF-818A-6476BAE99DC9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FF5D7-FF3C-42A0-86ED-780FF3DF26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3558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5813" y="1597422"/>
            <a:ext cx="4857750" cy="380742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6438" y="1597422"/>
            <a:ext cx="4857750" cy="380742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7A12-0DFF-40FF-818A-6476BAE99DC9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FF5D7-FF3C-42A0-86ED-780FF3DF26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3224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1" y="319485"/>
            <a:ext cx="9858375" cy="115986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7302" y="1471018"/>
            <a:ext cx="4835425" cy="720923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050" indent="0">
              <a:buNone/>
              <a:defRPr sz="1750" b="1"/>
            </a:lvl2pPr>
            <a:lvl3pPr marL="800100" indent="0">
              <a:buNone/>
              <a:defRPr sz="1575" b="1"/>
            </a:lvl3pPr>
            <a:lvl4pPr marL="1200150" indent="0">
              <a:buNone/>
              <a:defRPr sz="1400" b="1"/>
            </a:lvl4pPr>
            <a:lvl5pPr marL="1600200" indent="0">
              <a:buNone/>
              <a:defRPr sz="1400" b="1"/>
            </a:lvl5pPr>
            <a:lvl6pPr marL="2000250" indent="0">
              <a:buNone/>
              <a:defRPr sz="1400" b="1"/>
            </a:lvl6pPr>
            <a:lvl7pPr marL="2400300" indent="0">
              <a:buNone/>
              <a:defRPr sz="1400" b="1"/>
            </a:lvl7pPr>
            <a:lvl8pPr marL="2800350" indent="0">
              <a:buNone/>
              <a:defRPr sz="1400" b="1"/>
            </a:lvl8pPr>
            <a:lvl9pPr marL="3200400" indent="0">
              <a:buNone/>
              <a:defRPr sz="14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7302" y="2191940"/>
            <a:ext cx="4835425" cy="322401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86437" y="1471018"/>
            <a:ext cx="4859239" cy="720923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050" indent="0">
              <a:buNone/>
              <a:defRPr sz="1750" b="1"/>
            </a:lvl2pPr>
            <a:lvl3pPr marL="800100" indent="0">
              <a:buNone/>
              <a:defRPr sz="1575" b="1"/>
            </a:lvl3pPr>
            <a:lvl4pPr marL="1200150" indent="0">
              <a:buNone/>
              <a:defRPr sz="1400" b="1"/>
            </a:lvl4pPr>
            <a:lvl5pPr marL="1600200" indent="0">
              <a:buNone/>
              <a:defRPr sz="1400" b="1"/>
            </a:lvl5pPr>
            <a:lvl6pPr marL="2000250" indent="0">
              <a:buNone/>
              <a:defRPr sz="1400" b="1"/>
            </a:lvl6pPr>
            <a:lvl7pPr marL="2400300" indent="0">
              <a:buNone/>
              <a:defRPr sz="1400" b="1"/>
            </a:lvl7pPr>
            <a:lvl8pPr marL="2800350" indent="0">
              <a:buNone/>
              <a:defRPr sz="1400" b="1"/>
            </a:lvl8pPr>
            <a:lvl9pPr marL="3200400" indent="0">
              <a:buNone/>
              <a:defRPr sz="14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86437" y="2191940"/>
            <a:ext cx="4859239" cy="322401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7A12-0DFF-40FF-818A-6476BAE99DC9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FF5D7-FF3C-42A0-86ED-780FF3DF26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202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7A12-0DFF-40FF-818A-6476BAE99DC9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FF5D7-FF3C-42A0-86ED-780FF3DF26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0386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7A12-0DFF-40FF-818A-6476BAE99DC9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FF5D7-FF3C-42A0-86ED-780FF3DF26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619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2" y="400050"/>
            <a:ext cx="3686472" cy="1400175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9238" y="863997"/>
            <a:ext cx="5786438" cy="4264422"/>
          </a:xfrm>
        </p:spPr>
        <p:txBody>
          <a:bodyPr/>
          <a:lstStyle>
            <a:lvl1pPr>
              <a:defRPr sz="2800"/>
            </a:lvl1pPr>
            <a:lvl2pPr>
              <a:defRPr sz="2450"/>
            </a:lvl2pPr>
            <a:lvl3pPr>
              <a:defRPr sz="2100"/>
            </a:lvl3pPr>
            <a:lvl4pPr>
              <a:defRPr sz="1750"/>
            </a:lvl4pPr>
            <a:lvl5pPr>
              <a:defRPr sz="1750"/>
            </a:lvl5pPr>
            <a:lvl6pPr>
              <a:defRPr sz="1750"/>
            </a:lvl6pPr>
            <a:lvl7pPr>
              <a:defRPr sz="1750"/>
            </a:lvl7pPr>
            <a:lvl8pPr>
              <a:defRPr sz="1750"/>
            </a:lvl8pPr>
            <a:lvl9pPr>
              <a:defRPr sz="1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02" y="1800225"/>
            <a:ext cx="3686472" cy="3335140"/>
          </a:xfrm>
        </p:spPr>
        <p:txBody>
          <a:bodyPr/>
          <a:lstStyle>
            <a:lvl1pPr marL="0" indent="0">
              <a:buNone/>
              <a:defRPr sz="1400"/>
            </a:lvl1pPr>
            <a:lvl2pPr marL="400050" indent="0">
              <a:buNone/>
              <a:defRPr sz="1225"/>
            </a:lvl2pPr>
            <a:lvl3pPr marL="800100" indent="0">
              <a:buNone/>
              <a:defRPr sz="1050"/>
            </a:lvl3pPr>
            <a:lvl4pPr marL="1200150" indent="0">
              <a:buNone/>
              <a:defRPr sz="875"/>
            </a:lvl4pPr>
            <a:lvl5pPr marL="1600200" indent="0">
              <a:buNone/>
              <a:defRPr sz="875"/>
            </a:lvl5pPr>
            <a:lvl6pPr marL="2000250" indent="0">
              <a:buNone/>
              <a:defRPr sz="875"/>
            </a:lvl6pPr>
            <a:lvl7pPr marL="2400300" indent="0">
              <a:buNone/>
              <a:defRPr sz="875"/>
            </a:lvl7pPr>
            <a:lvl8pPr marL="2800350" indent="0">
              <a:buNone/>
              <a:defRPr sz="875"/>
            </a:lvl8pPr>
            <a:lvl9pPr marL="3200400" indent="0">
              <a:buNone/>
              <a:defRPr sz="8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7A12-0DFF-40FF-818A-6476BAE99DC9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FF5D7-FF3C-42A0-86ED-780FF3DF26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9786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2" y="400050"/>
            <a:ext cx="3686472" cy="1400175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59238" y="863997"/>
            <a:ext cx="5786438" cy="4264422"/>
          </a:xfrm>
        </p:spPr>
        <p:txBody>
          <a:bodyPr anchor="t"/>
          <a:lstStyle>
            <a:lvl1pPr marL="0" indent="0">
              <a:buNone/>
              <a:defRPr sz="2800"/>
            </a:lvl1pPr>
            <a:lvl2pPr marL="400050" indent="0">
              <a:buNone/>
              <a:defRPr sz="2450"/>
            </a:lvl2pPr>
            <a:lvl3pPr marL="800100" indent="0">
              <a:buNone/>
              <a:defRPr sz="2100"/>
            </a:lvl3pPr>
            <a:lvl4pPr marL="1200150" indent="0">
              <a:buNone/>
              <a:defRPr sz="1750"/>
            </a:lvl4pPr>
            <a:lvl5pPr marL="1600200" indent="0">
              <a:buNone/>
              <a:defRPr sz="1750"/>
            </a:lvl5pPr>
            <a:lvl6pPr marL="2000250" indent="0">
              <a:buNone/>
              <a:defRPr sz="1750"/>
            </a:lvl6pPr>
            <a:lvl7pPr marL="2400300" indent="0">
              <a:buNone/>
              <a:defRPr sz="1750"/>
            </a:lvl7pPr>
            <a:lvl8pPr marL="2800350" indent="0">
              <a:buNone/>
              <a:defRPr sz="1750"/>
            </a:lvl8pPr>
            <a:lvl9pPr marL="3200400" indent="0">
              <a:buNone/>
              <a:defRPr sz="175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02" y="1800225"/>
            <a:ext cx="3686472" cy="3335140"/>
          </a:xfrm>
        </p:spPr>
        <p:txBody>
          <a:bodyPr/>
          <a:lstStyle>
            <a:lvl1pPr marL="0" indent="0">
              <a:buNone/>
              <a:defRPr sz="1400"/>
            </a:lvl1pPr>
            <a:lvl2pPr marL="400050" indent="0">
              <a:buNone/>
              <a:defRPr sz="1225"/>
            </a:lvl2pPr>
            <a:lvl3pPr marL="800100" indent="0">
              <a:buNone/>
              <a:defRPr sz="1050"/>
            </a:lvl3pPr>
            <a:lvl4pPr marL="1200150" indent="0">
              <a:buNone/>
              <a:defRPr sz="875"/>
            </a:lvl4pPr>
            <a:lvl5pPr marL="1600200" indent="0">
              <a:buNone/>
              <a:defRPr sz="875"/>
            </a:lvl5pPr>
            <a:lvl6pPr marL="2000250" indent="0">
              <a:buNone/>
              <a:defRPr sz="875"/>
            </a:lvl6pPr>
            <a:lvl7pPr marL="2400300" indent="0">
              <a:buNone/>
              <a:defRPr sz="875"/>
            </a:lvl7pPr>
            <a:lvl8pPr marL="2800350" indent="0">
              <a:buNone/>
              <a:defRPr sz="875"/>
            </a:lvl8pPr>
            <a:lvl9pPr marL="3200400" indent="0">
              <a:buNone/>
              <a:defRPr sz="8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7A12-0DFF-40FF-818A-6476BAE99DC9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FF5D7-FF3C-42A0-86ED-780FF3DF26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934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85813" y="319485"/>
            <a:ext cx="9858375" cy="11598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5813" y="1597422"/>
            <a:ext cx="9858375" cy="38074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813" y="5561807"/>
            <a:ext cx="2571750" cy="319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47A12-0DFF-40FF-818A-6476BAE99DC9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86188" y="5561807"/>
            <a:ext cx="3857625" cy="319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2438" y="5561807"/>
            <a:ext cx="2571750" cy="3194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FF5D7-FF3C-42A0-86ED-780FF3DF26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3326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800100" rtl="0" eaLnBrk="1" latinLnBrk="0" hangingPunct="1">
        <a:lnSpc>
          <a:spcPct val="90000"/>
        </a:lnSpc>
        <a:spcBef>
          <a:spcPct val="0"/>
        </a:spcBef>
        <a:buNone/>
        <a:defRPr kumimoji="1" sz="3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0025" indent="-200025" algn="l" defTabSz="800100" rtl="0" eaLnBrk="1" latinLnBrk="0" hangingPunct="1">
        <a:lnSpc>
          <a:spcPct val="90000"/>
        </a:lnSpc>
        <a:spcBef>
          <a:spcPts val="875"/>
        </a:spcBef>
        <a:buFont typeface="Arial" panose="020B0604020202020204" pitchFamily="34" charset="0"/>
        <a:buChar char="•"/>
        <a:defRPr kumimoji="1" sz="2450" kern="1200">
          <a:solidFill>
            <a:schemeClr val="tx1"/>
          </a:solidFill>
          <a:latin typeface="+mn-lt"/>
          <a:ea typeface="+mn-ea"/>
          <a:cs typeface="+mn-cs"/>
        </a:defRPr>
      </a:lvl1pPr>
      <a:lvl2pPr marL="600075" indent="-200025" algn="l" defTabSz="800100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00125" indent="-200025" algn="l" defTabSz="800100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kumimoji="1" sz="1750" kern="1200">
          <a:solidFill>
            <a:schemeClr val="tx1"/>
          </a:solidFill>
          <a:latin typeface="+mn-lt"/>
          <a:ea typeface="+mn-ea"/>
          <a:cs typeface="+mn-cs"/>
        </a:defRPr>
      </a:lvl3pPr>
      <a:lvl4pPr marL="1400175" indent="-200025" algn="l" defTabSz="800100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4pPr>
      <a:lvl5pPr marL="1800225" indent="-200025" algn="l" defTabSz="800100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5pPr>
      <a:lvl6pPr marL="2200275" indent="-200025" algn="l" defTabSz="800100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6pPr>
      <a:lvl7pPr marL="2600325" indent="-200025" algn="l" defTabSz="800100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7pPr>
      <a:lvl8pPr marL="3000375" indent="-200025" algn="l" defTabSz="800100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8pPr>
      <a:lvl9pPr marL="3400425" indent="-200025" algn="l" defTabSz="800100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0100" rtl="0" eaLnBrk="1" latinLnBrk="0" hangingPunct="1"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400050" algn="l" defTabSz="800100" rtl="0" eaLnBrk="1" latinLnBrk="0" hangingPunct="1"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800100" algn="l" defTabSz="800100" rtl="0" eaLnBrk="1" latinLnBrk="0" hangingPunct="1"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algn="l" defTabSz="800100" rtl="0" eaLnBrk="1" latinLnBrk="0" hangingPunct="1"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algn="l" defTabSz="800100" rtl="0" eaLnBrk="1" latinLnBrk="0" hangingPunct="1"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5pPr>
      <a:lvl6pPr marL="2000250" algn="l" defTabSz="800100" rtl="0" eaLnBrk="1" latinLnBrk="0" hangingPunct="1"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6pPr>
      <a:lvl7pPr marL="2400300" algn="l" defTabSz="800100" rtl="0" eaLnBrk="1" latinLnBrk="0" hangingPunct="1"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7pPr>
      <a:lvl8pPr marL="2800350" algn="l" defTabSz="800100" rtl="0" eaLnBrk="1" latinLnBrk="0" hangingPunct="1"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8pPr>
      <a:lvl9pPr marL="3200400" algn="l" defTabSz="800100" rtl="0" eaLnBrk="1" latinLnBrk="0" hangingPunct="1"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5AE611E3-E188-6BC4-E07B-6FFD977DCD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/>
          <a:stretch/>
        </p:blipFill>
        <p:spPr>
          <a:xfrm>
            <a:off x="0" y="-1173580"/>
            <a:ext cx="11430000" cy="85725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3E03D32-5952-3B43-E394-1E5666EBCF94}"/>
              </a:ext>
            </a:extLst>
          </p:cNvPr>
          <p:cNvSpPr/>
          <p:nvPr/>
        </p:nvSpPr>
        <p:spPr>
          <a:xfrm>
            <a:off x="0" y="-225"/>
            <a:ext cx="11430000" cy="60012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575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9B9C834-0CD1-2C1F-7CD2-09CBE05645DD}"/>
              </a:ext>
            </a:extLst>
          </p:cNvPr>
          <p:cNvSpPr txBox="1"/>
          <p:nvPr/>
        </p:nvSpPr>
        <p:spPr>
          <a:xfrm>
            <a:off x="2638989" y="1266471"/>
            <a:ext cx="6152023" cy="3467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【</a:t>
            </a:r>
            <a:r>
              <a:rPr kumimoji="1" lang="ja-JP" altLang="en-US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企業説明会参加のお知らせ</a:t>
            </a: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】</a:t>
            </a:r>
          </a:p>
          <a:p>
            <a:pPr algn="ctr">
              <a:lnSpc>
                <a:spcPct val="150000"/>
              </a:lnSpc>
            </a:pPr>
            <a:endParaRPr kumimoji="1" lang="en-US" altLang="ja-JP" sz="4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/>
            <a:r>
              <a:rPr kumimoji="1" lang="ja-JP" altLang="en-US" sz="4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諏訪地域合同就職説明会</a:t>
            </a:r>
            <a:endParaRPr kumimoji="1" lang="en-US" altLang="ja-JP" sz="4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>
              <a:lnSpc>
                <a:spcPct val="150000"/>
              </a:lnSpc>
            </a:pPr>
            <a:endParaRPr kumimoji="1" lang="en-US" altLang="ja-JP" sz="2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2026</a:t>
            </a:r>
            <a:r>
              <a:rPr kumimoji="1" lang="ja-JP" altLang="en-US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年</a:t>
            </a: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2</a:t>
            </a:r>
            <a:r>
              <a:rPr kumimoji="1" lang="ja-JP" altLang="en-US" sz="320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月</a:t>
            </a: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13</a:t>
            </a:r>
            <a:r>
              <a:rPr kumimoji="1" lang="ja-JP" altLang="en-US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日（金）</a:t>
            </a:r>
            <a:endParaRPr kumimoji="1" lang="en-US" altLang="ja-JP" sz="32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243658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BA7E4D07-5467-E855-793C-627707DED8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345"/>
          <a:stretch>
            <a:fillRect/>
          </a:stretch>
        </p:blipFill>
        <p:spPr>
          <a:xfrm>
            <a:off x="2565000" y="371119"/>
            <a:ext cx="6300000" cy="5583498"/>
          </a:xfrm>
          <a:prstGeom prst="rect">
            <a:avLst/>
          </a:prstGeom>
          <a:ln>
            <a:noFill/>
          </a:ln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71D7514-CDE2-E714-1CDE-32ABB10EAD8E}"/>
              </a:ext>
            </a:extLst>
          </p:cNvPr>
          <p:cNvSpPr/>
          <p:nvPr/>
        </p:nvSpPr>
        <p:spPr>
          <a:xfrm>
            <a:off x="2344804" y="4815873"/>
            <a:ext cx="7067321" cy="1291497"/>
          </a:xfrm>
          <a:prstGeom prst="rect">
            <a:avLst/>
          </a:prstGeom>
          <a:solidFill>
            <a:schemeClr val="bg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3DAE86F-320E-4BA6-97B6-6EA1E013110D}"/>
              </a:ext>
            </a:extLst>
          </p:cNvPr>
          <p:cNvSpPr txBox="1"/>
          <p:nvPr/>
        </p:nvSpPr>
        <p:spPr>
          <a:xfrm>
            <a:off x="-1472728" y="4815874"/>
            <a:ext cx="14375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75"/>
              </a:spcAft>
            </a:pPr>
            <a:r>
              <a:rPr lang="ja-JP" altLang="en-US" sz="4000" b="1" dirty="0">
                <a:solidFill>
                  <a:srgbClr val="333333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「電気と保安 </a:t>
            </a:r>
            <a:r>
              <a:rPr lang="en-US" altLang="ja-JP" sz="4000" b="1" dirty="0">
                <a:solidFill>
                  <a:srgbClr val="333333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NO.541</a:t>
            </a:r>
            <a:r>
              <a:rPr lang="ja-JP" altLang="en-US" sz="4000" b="1" dirty="0">
                <a:solidFill>
                  <a:srgbClr val="333333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」</a:t>
            </a:r>
            <a:r>
              <a:rPr lang="ja-JP" altLang="en-US" sz="4000" b="1" i="0" dirty="0">
                <a:solidFill>
                  <a:srgbClr val="333333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に掲載</a:t>
            </a:r>
          </a:p>
        </p:txBody>
      </p:sp>
      <p:sp>
        <p:nvSpPr>
          <p:cNvPr id="9" name="吹き出し: 円形 8">
            <a:extLst>
              <a:ext uri="{FF2B5EF4-FFF2-40B4-BE49-F238E27FC236}">
                <a16:creationId xmlns:a16="http://schemas.microsoft.com/office/drawing/2014/main" id="{B84A4848-EC0A-EA4C-ED46-DF56BD519301}"/>
              </a:ext>
            </a:extLst>
          </p:cNvPr>
          <p:cNvSpPr/>
          <p:nvPr/>
        </p:nvSpPr>
        <p:spPr>
          <a:xfrm>
            <a:off x="1195330" y="4137269"/>
            <a:ext cx="1696598" cy="897875"/>
          </a:xfrm>
          <a:prstGeom prst="wedgeEllipseCallout">
            <a:avLst>
              <a:gd name="adj1" fmla="val 12609"/>
              <a:gd name="adj2" fmla="val 7292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9A11353-95E0-78F1-636E-AAB6F9287A79}"/>
              </a:ext>
            </a:extLst>
          </p:cNvPr>
          <p:cNvSpPr txBox="1"/>
          <p:nvPr/>
        </p:nvSpPr>
        <p:spPr>
          <a:xfrm>
            <a:off x="1284842" y="4232263"/>
            <a:ext cx="15175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>
                <a:solidFill>
                  <a:srgbClr val="4362A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中部電気</a:t>
            </a:r>
            <a:endParaRPr kumimoji="1" lang="en-US" altLang="ja-JP" sz="2000" b="1" dirty="0">
              <a:solidFill>
                <a:srgbClr val="4362A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2000" b="1" dirty="0">
                <a:solidFill>
                  <a:srgbClr val="4362A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保安協会</a:t>
            </a:r>
          </a:p>
        </p:txBody>
      </p:sp>
    </p:spTree>
    <p:extLst>
      <p:ext uri="{BB962C8B-B14F-4D97-AF65-F5344CB8AC3E}">
        <p14:creationId xmlns:p14="http://schemas.microsoft.com/office/powerpoint/2010/main" val="1348199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006D57B-5DEF-77C8-AAF0-0FCC92BB9D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3536" y="-1011983"/>
            <a:ext cx="12037073" cy="8024716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FB60259-7FF7-BB52-3668-4EB22743FD00}"/>
              </a:ext>
            </a:extLst>
          </p:cNvPr>
          <p:cNvSpPr/>
          <p:nvPr/>
        </p:nvSpPr>
        <p:spPr>
          <a:xfrm>
            <a:off x="0" y="-225"/>
            <a:ext cx="11430000" cy="60012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575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9B9C834-0CD1-2C1F-7CD2-09CBE05645DD}"/>
              </a:ext>
            </a:extLst>
          </p:cNvPr>
          <p:cNvSpPr txBox="1"/>
          <p:nvPr/>
        </p:nvSpPr>
        <p:spPr>
          <a:xfrm>
            <a:off x="2045431" y="1566553"/>
            <a:ext cx="7339139" cy="286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【</a:t>
            </a:r>
            <a:r>
              <a:rPr kumimoji="1" lang="ja-JP" altLang="en-US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お知らせ</a:t>
            </a: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】</a:t>
            </a:r>
          </a:p>
          <a:p>
            <a:pPr algn="ctr">
              <a:lnSpc>
                <a:spcPct val="150000"/>
              </a:lnSpc>
            </a:pPr>
            <a:endParaRPr kumimoji="1" lang="en-US" altLang="ja-JP" sz="2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/>
            <a:r>
              <a:rPr kumimoji="1" lang="en-US" altLang="ja-JP" sz="4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GW</a:t>
            </a:r>
            <a:r>
              <a:rPr kumimoji="1" lang="ja-JP" altLang="en-US" sz="4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休業</a:t>
            </a:r>
            <a:endParaRPr kumimoji="1" lang="en-US" altLang="ja-JP" sz="4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/>
            <a:endParaRPr kumimoji="1" lang="en-US" altLang="ja-JP" sz="2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2026</a:t>
            </a:r>
            <a:r>
              <a:rPr kumimoji="1" lang="ja-JP" altLang="en-US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年</a:t>
            </a: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5</a:t>
            </a:r>
            <a:r>
              <a:rPr kumimoji="1" lang="ja-JP" altLang="en-US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月</a:t>
            </a: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2</a:t>
            </a:r>
            <a:r>
              <a:rPr kumimoji="1" lang="ja-JP" altLang="en-US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日（土）～</a:t>
            </a: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5</a:t>
            </a:r>
            <a:r>
              <a:rPr kumimoji="1" lang="ja-JP" altLang="en-US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月</a:t>
            </a: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6</a:t>
            </a:r>
            <a:r>
              <a:rPr kumimoji="1" lang="ja-JP" altLang="en-US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日（水</a:t>
            </a: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76146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006D57B-5DEF-77C8-AAF0-0FCC92BB9D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3346" y="-1186997"/>
            <a:ext cx="12562112" cy="837474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1F85E73-9A7D-2C1C-70FE-4C9135F5DF05}"/>
              </a:ext>
            </a:extLst>
          </p:cNvPr>
          <p:cNvSpPr/>
          <p:nvPr/>
        </p:nvSpPr>
        <p:spPr>
          <a:xfrm>
            <a:off x="0" y="-225"/>
            <a:ext cx="11430000" cy="60012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575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9B9C834-0CD1-2C1F-7CD2-09CBE05645DD}"/>
              </a:ext>
            </a:extLst>
          </p:cNvPr>
          <p:cNvSpPr txBox="1"/>
          <p:nvPr/>
        </p:nvSpPr>
        <p:spPr>
          <a:xfrm>
            <a:off x="2005326" y="1566553"/>
            <a:ext cx="7419348" cy="286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【</a:t>
            </a:r>
            <a:r>
              <a:rPr kumimoji="1" lang="ja-JP" altLang="en-US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お知らせ</a:t>
            </a: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】</a:t>
            </a:r>
          </a:p>
          <a:p>
            <a:pPr algn="ctr">
              <a:lnSpc>
                <a:spcPct val="150000"/>
              </a:lnSpc>
            </a:pPr>
            <a:endParaRPr kumimoji="1" lang="en-US" altLang="ja-JP" sz="2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/>
            <a:r>
              <a:rPr kumimoji="1" lang="ja-JP" altLang="en-US" sz="4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夏期休業</a:t>
            </a:r>
            <a:endParaRPr kumimoji="1" lang="en-US" altLang="ja-JP" sz="4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/>
            <a:endParaRPr kumimoji="1" lang="en-US" altLang="ja-JP" sz="2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2026</a:t>
            </a:r>
            <a:r>
              <a:rPr kumimoji="1" lang="ja-JP" altLang="en-US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年</a:t>
            </a: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8</a:t>
            </a:r>
            <a:r>
              <a:rPr kumimoji="1" lang="ja-JP" altLang="en-US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月</a:t>
            </a: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12</a:t>
            </a:r>
            <a:r>
              <a:rPr kumimoji="1" lang="ja-JP" altLang="en-US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日（水）～</a:t>
            </a: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8</a:t>
            </a:r>
            <a:r>
              <a:rPr kumimoji="1" lang="ja-JP" altLang="en-US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月</a:t>
            </a: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16</a:t>
            </a:r>
            <a:r>
              <a:rPr kumimoji="1" lang="ja-JP" altLang="en-US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日（日</a:t>
            </a: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68845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FDA4E2E-567F-A7B7-6835-B93509B5EE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17031" y="-2733128"/>
            <a:ext cx="15003252" cy="10002168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4AB35F0-FF1B-7D81-DCC4-4D4910C41224}"/>
              </a:ext>
            </a:extLst>
          </p:cNvPr>
          <p:cNvSpPr/>
          <p:nvPr/>
        </p:nvSpPr>
        <p:spPr>
          <a:xfrm>
            <a:off x="0" y="-225"/>
            <a:ext cx="11430000" cy="60012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575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9B9C834-0CD1-2C1F-7CD2-09CBE05645DD}"/>
              </a:ext>
            </a:extLst>
          </p:cNvPr>
          <p:cNvSpPr txBox="1"/>
          <p:nvPr/>
        </p:nvSpPr>
        <p:spPr>
          <a:xfrm>
            <a:off x="1283431" y="1566553"/>
            <a:ext cx="8863139" cy="286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【</a:t>
            </a:r>
            <a:r>
              <a:rPr kumimoji="1" lang="ja-JP" altLang="en-US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お知らせ</a:t>
            </a: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】</a:t>
            </a:r>
          </a:p>
          <a:p>
            <a:pPr algn="ctr">
              <a:lnSpc>
                <a:spcPct val="150000"/>
              </a:lnSpc>
            </a:pPr>
            <a:endParaRPr kumimoji="1" lang="en-US" altLang="ja-JP" sz="2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/>
            <a:r>
              <a:rPr kumimoji="1" lang="ja-JP" altLang="en-US" sz="4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年末年始休業</a:t>
            </a:r>
            <a:endParaRPr kumimoji="1" lang="en-US" altLang="ja-JP" sz="4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/>
            <a:endParaRPr kumimoji="1" lang="en-US" altLang="ja-JP" sz="2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2025</a:t>
            </a:r>
            <a:r>
              <a:rPr kumimoji="1" lang="ja-JP" altLang="en-US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年</a:t>
            </a: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12</a:t>
            </a:r>
            <a:r>
              <a:rPr kumimoji="1" lang="ja-JP" altLang="en-US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月</a:t>
            </a: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27</a:t>
            </a:r>
            <a:r>
              <a:rPr kumimoji="1" lang="ja-JP" altLang="en-US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日（土）～ </a:t>
            </a: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2026</a:t>
            </a:r>
            <a:r>
              <a:rPr kumimoji="1" lang="ja-JP" altLang="en-US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年</a:t>
            </a: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</a:t>
            </a:r>
            <a:r>
              <a:rPr kumimoji="1" lang="ja-JP" altLang="en-US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月</a:t>
            </a: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4</a:t>
            </a:r>
            <a:r>
              <a:rPr kumimoji="1" lang="ja-JP" altLang="en-US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日（土）</a:t>
            </a:r>
            <a:endParaRPr kumimoji="1" lang="en-US" altLang="ja-JP" sz="2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5454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E10BC5A-EC66-CE74-0BB1-FC2F46A6A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000" y="603689"/>
            <a:ext cx="5136000" cy="3852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39F8A9C-11E9-B643-DCB2-A4DCABC401B8}"/>
              </a:ext>
            </a:extLst>
          </p:cNvPr>
          <p:cNvSpPr txBox="1"/>
          <p:nvPr/>
        </p:nvSpPr>
        <p:spPr>
          <a:xfrm>
            <a:off x="-1472728" y="4777318"/>
            <a:ext cx="14375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75"/>
              </a:spcAft>
            </a:pPr>
            <a:r>
              <a:rPr lang="ja-JP" altLang="en-US" sz="4000" b="1" i="0" dirty="0">
                <a:solidFill>
                  <a:srgbClr val="333333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「社員の子育て応援宣言企業」</a:t>
            </a:r>
            <a:r>
              <a:rPr lang="ja-JP" altLang="en-US" sz="4000" b="1" dirty="0">
                <a:solidFill>
                  <a:srgbClr val="333333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登録</a:t>
            </a:r>
            <a:endParaRPr lang="ja-JP" altLang="en-US" sz="4000" b="1" i="0" dirty="0">
              <a:solidFill>
                <a:srgbClr val="333333"/>
              </a:solidFill>
              <a:effectLst/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2" name="吹き出し: 円形 1">
            <a:extLst>
              <a:ext uri="{FF2B5EF4-FFF2-40B4-BE49-F238E27FC236}">
                <a16:creationId xmlns:a16="http://schemas.microsoft.com/office/drawing/2014/main" id="{5B158057-AF70-FA80-B691-39E083198215}"/>
              </a:ext>
            </a:extLst>
          </p:cNvPr>
          <p:cNvSpPr/>
          <p:nvPr/>
        </p:nvSpPr>
        <p:spPr>
          <a:xfrm>
            <a:off x="1294482" y="3795746"/>
            <a:ext cx="1696598" cy="897875"/>
          </a:xfrm>
          <a:prstGeom prst="wedgeEllipseCallout">
            <a:avLst>
              <a:gd name="adj1" fmla="val -23755"/>
              <a:gd name="adj2" fmla="val 78451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104FFCB-599C-9F53-A819-21B557E19E1A}"/>
              </a:ext>
            </a:extLst>
          </p:cNvPr>
          <p:cNvSpPr txBox="1"/>
          <p:nvPr/>
        </p:nvSpPr>
        <p:spPr>
          <a:xfrm>
            <a:off x="1341304" y="3983073"/>
            <a:ext cx="1602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長野県</a:t>
            </a:r>
          </a:p>
        </p:txBody>
      </p:sp>
    </p:spTree>
    <p:extLst>
      <p:ext uri="{BB962C8B-B14F-4D97-AF65-F5344CB8AC3E}">
        <p14:creationId xmlns:p14="http://schemas.microsoft.com/office/powerpoint/2010/main" val="1096710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6A7FB6D3-9D28-4F07-B508-899EB5E149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92553"/>
            <a:ext cx="13443419" cy="7561923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7B6CFAB-859E-FAFE-A0F4-9A10CB34B92C}"/>
              </a:ext>
            </a:extLst>
          </p:cNvPr>
          <p:cNvSpPr/>
          <p:nvPr/>
        </p:nvSpPr>
        <p:spPr>
          <a:xfrm>
            <a:off x="0" y="-225"/>
            <a:ext cx="11430000" cy="60012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575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A3CDCB6-ECDC-09A1-552D-829A00A97F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127" r="72772"/>
          <a:stretch/>
        </p:blipFill>
        <p:spPr>
          <a:xfrm>
            <a:off x="4650007" y="3301524"/>
            <a:ext cx="2129986" cy="2397991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16B32BD-718B-2AC1-6556-6A85DF274C60}"/>
              </a:ext>
            </a:extLst>
          </p:cNvPr>
          <p:cNvSpPr txBox="1"/>
          <p:nvPr/>
        </p:nvSpPr>
        <p:spPr>
          <a:xfrm>
            <a:off x="901396" y="1247950"/>
            <a:ext cx="9627208" cy="2004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4400" dirty="0">
                <a:latin typeface="Noto Sans JP Medium" panose="020B0200000000000000" pitchFamily="50" charset="-128"/>
                <a:ea typeface="Noto Sans JP Medium" panose="020B0200000000000000" pitchFamily="50" charset="-128"/>
              </a:rPr>
              <a:t>避難訓練と</a:t>
            </a:r>
            <a:endParaRPr lang="en-US" altLang="ja-JP" sz="4400" dirty="0">
              <a:latin typeface="Noto Sans JP Medium" panose="020B0200000000000000" pitchFamily="50" charset="-128"/>
              <a:ea typeface="Noto Sans JP Medium" panose="020B0200000000000000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4400" dirty="0">
                <a:latin typeface="Noto Sans JP Medium" panose="020B0200000000000000" pitchFamily="50" charset="-128"/>
                <a:ea typeface="Noto Sans JP Medium" panose="020B0200000000000000" pitchFamily="50" charset="-128"/>
              </a:rPr>
              <a:t>消火栓・</a:t>
            </a:r>
            <a:r>
              <a:rPr lang="en-US" altLang="ja-JP" sz="4400" dirty="0">
                <a:latin typeface="Noto Sans JP Medium" panose="020B0200000000000000" pitchFamily="50" charset="-128"/>
                <a:ea typeface="Noto Sans JP Medium" panose="020B0200000000000000" pitchFamily="50" charset="-128"/>
              </a:rPr>
              <a:t>AED</a:t>
            </a:r>
            <a:r>
              <a:rPr lang="ja-JP" altLang="en-US" sz="4400" dirty="0">
                <a:latin typeface="Noto Sans JP Medium" panose="020B0200000000000000" pitchFamily="50" charset="-128"/>
                <a:ea typeface="Noto Sans JP Medium" panose="020B0200000000000000" pitchFamily="50" charset="-128"/>
              </a:rPr>
              <a:t>講習の実施</a:t>
            </a:r>
          </a:p>
        </p:txBody>
      </p:sp>
    </p:spTree>
    <p:extLst>
      <p:ext uri="{BB962C8B-B14F-4D97-AF65-F5344CB8AC3E}">
        <p14:creationId xmlns:p14="http://schemas.microsoft.com/office/powerpoint/2010/main" val="1238645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D7F2367-72E1-C990-FC32-103E4143D0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180" y="-857079"/>
            <a:ext cx="11501180" cy="7667453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1A3E660-B12D-D451-E888-B13509C9A21A}"/>
              </a:ext>
            </a:extLst>
          </p:cNvPr>
          <p:cNvSpPr/>
          <p:nvPr/>
        </p:nvSpPr>
        <p:spPr>
          <a:xfrm>
            <a:off x="0" y="-225"/>
            <a:ext cx="11430000" cy="60012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575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9B9C834-0CD1-2C1F-7CD2-09CBE05645DD}"/>
              </a:ext>
            </a:extLst>
          </p:cNvPr>
          <p:cNvSpPr txBox="1"/>
          <p:nvPr/>
        </p:nvSpPr>
        <p:spPr>
          <a:xfrm>
            <a:off x="1555017" y="1284414"/>
            <a:ext cx="8319966" cy="2836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【</a:t>
            </a:r>
            <a:r>
              <a:rPr kumimoji="1" lang="ja-JP" altLang="en-US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お知らせ</a:t>
            </a: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】</a:t>
            </a:r>
          </a:p>
          <a:p>
            <a:pPr algn="ctr">
              <a:lnSpc>
                <a:spcPct val="150000"/>
              </a:lnSpc>
            </a:pPr>
            <a:endParaRPr kumimoji="1" lang="en-US" altLang="ja-JP" sz="2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36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女性活躍推進法に基づく</a:t>
            </a:r>
            <a:endParaRPr kumimoji="1" lang="en-US" altLang="ja-JP" sz="36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36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一般事業主行動計画を公表しました。</a:t>
            </a:r>
            <a:endParaRPr kumimoji="1" lang="en-US" altLang="ja-JP" sz="28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65474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1A3E660-B12D-D451-E888-B13509C9A21A}"/>
              </a:ext>
            </a:extLst>
          </p:cNvPr>
          <p:cNvSpPr/>
          <p:nvPr/>
        </p:nvSpPr>
        <p:spPr>
          <a:xfrm>
            <a:off x="0" y="0"/>
            <a:ext cx="11430000" cy="60012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575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9B9C834-0CD1-2C1F-7CD2-09CBE05645DD}"/>
              </a:ext>
            </a:extLst>
          </p:cNvPr>
          <p:cNvSpPr txBox="1"/>
          <p:nvPr/>
        </p:nvSpPr>
        <p:spPr>
          <a:xfrm>
            <a:off x="1006109" y="612606"/>
            <a:ext cx="9417783" cy="4860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【</a:t>
            </a:r>
            <a:r>
              <a:rPr kumimoji="1" lang="ja-JP" altLang="en-US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お知らせ</a:t>
            </a: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】</a:t>
            </a:r>
          </a:p>
          <a:p>
            <a:pPr algn="ctr">
              <a:lnSpc>
                <a:spcPct val="150000"/>
              </a:lnSpc>
            </a:pPr>
            <a:endParaRPr kumimoji="1" lang="en-US" altLang="ja-JP" sz="2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>
              <a:lnSpc>
                <a:spcPct val="150000"/>
              </a:lnSpc>
            </a:pPr>
            <a:endParaRPr kumimoji="1" lang="en-US" altLang="ja-JP" sz="2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>
              <a:lnSpc>
                <a:spcPct val="150000"/>
              </a:lnSpc>
            </a:pPr>
            <a:endParaRPr kumimoji="1" lang="en-US" altLang="ja-JP" sz="2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>
              <a:lnSpc>
                <a:spcPct val="150000"/>
              </a:lnSpc>
            </a:pPr>
            <a:endParaRPr kumimoji="1" lang="en-US" altLang="ja-JP" sz="2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>
              <a:lnSpc>
                <a:spcPct val="150000"/>
              </a:lnSpc>
            </a:pPr>
            <a:endParaRPr kumimoji="1" lang="en-US" altLang="ja-JP" sz="32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「パートナーシップ構築宣言」登録しました</a:t>
            </a:r>
            <a:endParaRPr kumimoji="1" lang="en-US" altLang="ja-JP" sz="32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（内閣府</a:t>
            </a: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/</a:t>
            </a:r>
            <a:r>
              <a:rPr kumimoji="1" lang="ja-JP" altLang="en-US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中小企業庁）</a:t>
            </a:r>
            <a:endParaRPr kumimoji="1" lang="en-US" altLang="ja-JP" sz="32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4DA3F45-92FD-DDEA-8796-DC90BD746E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130" y="1195155"/>
            <a:ext cx="6070033" cy="3106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007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コンテンツ プレースホルダー 10">
            <a:extLst>
              <a:ext uri="{FF2B5EF4-FFF2-40B4-BE49-F238E27FC236}">
                <a16:creationId xmlns:a16="http://schemas.microsoft.com/office/drawing/2014/main" id="{7247B906-1D50-7C9D-9CB3-4B6A2A917B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491" y="-985840"/>
            <a:ext cx="11720156" cy="8790117"/>
          </a:xfr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0A9B44D6-C21D-A480-6B80-72E63AD9F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12B8299-37B7-A184-88AE-80E37410D57E}"/>
              </a:ext>
            </a:extLst>
          </p:cNvPr>
          <p:cNvSpPr/>
          <p:nvPr/>
        </p:nvSpPr>
        <p:spPr>
          <a:xfrm>
            <a:off x="0" y="-225"/>
            <a:ext cx="11430000" cy="60012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575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4B3B414-0198-9BA1-A45E-4108F7E08EA1}"/>
              </a:ext>
            </a:extLst>
          </p:cNvPr>
          <p:cNvSpPr txBox="1"/>
          <p:nvPr/>
        </p:nvSpPr>
        <p:spPr>
          <a:xfrm>
            <a:off x="1555017" y="2002516"/>
            <a:ext cx="8319966" cy="1851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【</a:t>
            </a:r>
            <a:r>
              <a:rPr kumimoji="1" lang="ja-JP" altLang="en-US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お知らせ</a:t>
            </a:r>
            <a:r>
              <a:rPr kumimoji="1" lang="en-US" altLang="ja-JP" sz="3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】</a:t>
            </a:r>
          </a:p>
          <a:p>
            <a:pPr algn="ctr">
              <a:lnSpc>
                <a:spcPct val="150000"/>
              </a:lnSpc>
            </a:pPr>
            <a:endParaRPr kumimoji="1" lang="en-US" altLang="ja-JP" sz="11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400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新規設備の</a:t>
            </a:r>
            <a:r>
              <a:rPr kumimoji="1" lang="ja-JP" altLang="en-US" sz="4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導入</a:t>
            </a:r>
            <a:endParaRPr kumimoji="1" lang="en-US" altLang="ja-JP" sz="32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94230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703</TotalTime>
  <Words>164</Words>
  <Application>Microsoft Office PowerPoint</Application>
  <PresentationFormat>ユーザー設定</PresentationFormat>
  <Paragraphs>42</Paragraphs>
  <Slides>10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7" baseType="lpstr">
      <vt:lpstr>BIZ UDPゴシック</vt:lpstr>
      <vt:lpstr>BIZ UDゴシック</vt:lpstr>
      <vt:lpstr>Noto Sans JP Medium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メイユー 濵口</dc:creator>
  <cp:lastModifiedBy>meiyu労務2</cp:lastModifiedBy>
  <cp:revision>30</cp:revision>
  <dcterms:created xsi:type="dcterms:W3CDTF">2022-12-15T02:32:27Z</dcterms:created>
  <dcterms:modified xsi:type="dcterms:W3CDTF">2026-07-24T04:10:27Z</dcterms:modified>
</cp:coreProperties>
</file>